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C3F"/>
    <a:srgbClr val="8D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94809"/>
  </p:normalViewPr>
  <p:slideViewPr>
    <p:cSldViewPr snapToGrid="0" snapToObjects="1">
      <p:cViewPr varScale="1">
        <p:scale>
          <a:sx n="143" d="100"/>
          <a:sy n="143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" y="0"/>
            <a:ext cx="914400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rcRect t="25393" r="27083" b="14552"/>
          <a:stretch>
            <a:fillRect/>
          </a:stretch>
        </p:blipFill>
        <p:spPr>
          <a:xfrm>
            <a:off x="-1958179" y="-1"/>
            <a:ext cx="11102180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rcRect l="25072" t="6490" r="12768" b="31349"/>
          <a:stretch>
            <a:fillRect/>
          </a:stretch>
        </p:blipFill>
        <p:spPr>
          <a:xfrm>
            <a:off x="0" y="-1"/>
            <a:ext cx="9144000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rcRect l="18476" t="9820" r="17714" b="7047"/>
          <a:stretch>
            <a:fillRect/>
          </a:stretch>
        </p:blipFill>
        <p:spPr>
          <a:xfrm>
            <a:off x="250874" y="317404"/>
            <a:ext cx="1859129" cy="1362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rcRect l="40096" t="43175" r="39428" b="42264"/>
          <a:stretch>
            <a:fillRect/>
          </a:stretch>
        </p:blipFill>
        <p:spPr>
          <a:xfrm>
            <a:off x="306978" y="4590953"/>
            <a:ext cx="873462" cy="34938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-6990" y="2069774"/>
            <a:ext cx="7213334" cy="1321359"/>
          </a:xfrm>
          <a:prstGeom prst="rect">
            <a:avLst/>
          </a:prstGeom>
          <a:solidFill>
            <a:srgbClr val="FFFFFF"/>
          </a:solidFill>
        </p:spPr>
        <p:txBody>
          <a:bodyPr lIns="45718" tIns="45718" rIns="45718" bIns="45718" anchor="ctr"/>
          <a:lstStyle>
            <a:lvl1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2pPr>
            <a:lvl3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3pPr>
            <a:lvl4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4pPr>
            <a:lvl5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6990" y="3476616"/>
            <a:ext cx="3026007" cy="403108"/>
          </a:xfrm>
          <a:prstGeom prst="rect">
            <a:avLst/>
          </a:prstGeom>
          <a:solidFill>
            <a:srgbClr val="04182D"/>
          </a:solidFill>
        </p:spPr>
        <p:txBody>
          <a:bodyPr lIns="45718" tIns="45718" rIns="45718" bIns="45718"/>
          <a:lstStyle/>
          <a:p>
            <a:pPr marL="171450" indent="-171450" defTabSz="685800">
              <a:lnSpc>
                <a:spcPct val="90000"/>
              </a:lnSpc>
              <a:spcBef>
                <a:spcPts val="700"/>
              </a:spcBef>
              <a:buClrTx/>
              <a:buSzPct val="100000"/>
              <a:buChar char="•"/>
              <a:defRPr sz="21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0" y="463264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6858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rcRect l="13101" t="39200" r="35583" b="9485"/>
          <a:stretch>
            <a:fillRect/>
          </a:stretch>
        </p:blipFill>
        <p:spPr>
          <a:xfrm>
            <a:off x="-1" y="-2"/>
            <a:ext cx="9144003" cy="514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15" descr="Picture 15"/>
          <p:cNvPicPr>
            <a:picLocks noChangeAspect="1"/>
          </p:cNvPicPr>
          <p:nvPr/>
        </p:nvPicPr>
        <p:blipFill>
          <a:blip r:embed="rId4">
            <a:extLst/>
          </a:blip>
          <a:srcRect l="30620" t="17111" r="4530" b="18041"/>
          <a:stretch>
            <a:fillRect/>
          </a:stretch>
        </p:blipFill>
        <p:spPr>
          <a:xfrm>
            <a:off x="-1" y="0"/>
            <a:ext cx="91440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8"/>
          <p:cNvSpPr/>
          <p:nvPr/>
        </p:nvSpPr>
        <p:spPr>
          <a:xfrm>
            <a:off x="0" y="1016580"/>
            <a:ext cx="9144000" cy="40370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273050" y="307911"/>
            <a:ext cx="7886700" cy="585847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685800">
              <a:defRPr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273050" y="1260359"/>
            <a:ext cx="8704037" cy="3263507"/>
          </a:xfrm>
          <a:prstGeom prst="rect">
            <a:avLst/>
          </a:prstGeom>
        </p:spPr>
        <p:txBody>
          <a:bodyPr lIns="45718" tIns="45718" rIns="45718" bIns="45718"/>
          <a:lstStyle>
            <a:lvl1pPr marL="171450" indent="-171450" defTabSz="685800">
              <a:lnSpc>
                <a:spcPct val="100000"/>
              </a:lnSpc>
              <a:spcBef>
                <a:spcPts val="700"/>
              </a:spcBef>
              <a:buClr>
                <a:srgbClr val="F1B58A"/>
              </a:buClr>
              <a:buSzPct val="100000"/>
              <a:buChar char="•"/>
              <a:defRPr sz="2100">
                <a:solidFill>
                  <a:srgbClr val="000000"/>
                </a:solidFill>
              </a:defRPr>
            </a:lvl1pPr>
            <a:lvl2pPr marL="542925" indent="-200025" defTabSz="685800">
              <a:lnSpc>
                <a:spcPct val="100000"/>
              </a:lnSpc>
              <a:spcBef>
                <a:spcPts val="700"/>
              </a:spcBef>
              <a:buClr>
                <a:srgbClr val="F1B58A"/>
              </a:buClr>
              <a:buSzPct val="100000"/>
              <a:buChar char="•"/>
              <a:defRPr sz="2100">
                <a:solidFill>
                  <a:srgbClr val="000000"/>
                </a:solidFill>
              </a:defRPr>
            </a:lvl2pPr>
            <a:lvl3pPr marL="925830" indent="-240030" defTabSz="685800">
              <a:lnSpc>
                <a:spcPct val="100000"/>
              </a:lnSpc>
              <a:spcBef>
                <a:spcPts val="700"/>
              </a:spcBef>
              <a:buClr>
                <a:srgbClr val="F1B58A"/>
              </a:buClr>
              <a:buSzPct val="100000"/>
              <a:buChar char="•"/>
              <a:defRPr sz="2100">
                <a:solidFill>
                  <a:srgbClr val="000000"/>
                </a:solidFill>
              </a:defRPr>
            </a:lvl3pPr>
            <a:lvl4pPr marL="1305657" indent="-276957" defTabSz="685800">
              <a:lnSpc>
                <a:spcPct val="100000"/>
              </a:lnSpc>
              <a:spcBef>
                <a:spcPts val="700"/>
              </a:spcBef>
              <a:buClr>
                <a:srgbClr val="F1B58A"/>
              </a:buClr>
              <a:buSzPct val="100000"/>
              <a:buChar char="•"/>
              <a:defRPr sz="2100">
                <a:solidFill>
                  <a:srgbClr val="000000"/>
                </a:solidFill>
              </a:defRPr>
            </a:lvl4pPr>
            <a:lvl5pPr marL="1648556" indent="-276957" defTabSz="685800">
              <a:lnSpc>
                <a:spcPct val="100000"/>
              </a:lnSpc>
              <a:spcBef>
                <a:spcPts val="700"/>
              </a:spcBef>
              <a:buClr>
                <a:srgbClr val="F1B58A"/>
              </a:buClr>
              <a:buSzPct val="100000"/>
              <a:buChar char="•"/>
              <a:defRPr sz="21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rcRect l="18476" t="9820" r="17714" b="7047"/>
          <a:stretch>
            <a:fillRect/>
          </a:stretch>
        </p:blipFill>
        <p:spPr>
          <a:xfrm>
            <a:off x="7990633" y="123761"/>
            <a:ext cx="1049433" cy="76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17" descr="Picture 17"/>
          <p:cNvPicPr>
            <a:picLocks noChangeAspect="1"/>
          </p:cNvPicPr>
          <p:nvPr/>
        </p:nvPicPr>
        <p:blipFill>
          <a:blip r:embed="rId6">
            <a:extLst/>
          </a:blip>
          <a:srcRect l="42576" t="43383" r="44795" b="44521"/>
          <a:stretch>
            <a:fillRect/>
          </a:stretch>
        </p:blipFill>
        <p:spPr>
          <a:xfrm>
            <a:off x="8109480" y="4537512"/>
            <a:ext cx="867608" cy="46744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0" y="463264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6858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" y="0"/>
            <a:ext cx="3403602" cy="5143500"/>
          </a:xfrm>
          <a:prstGeom prst="rect">
            <a:avLst/>
          </a:prstGeom>
          <a:solidFill>
            <a:srgbClr val="FFFFFF"/>
          </a:solidFill>
        </p:spPr>
        <p:txBody>
          <a:bodyPr lIns="45718" tIns="45718" rIns="45718" bIns="45718" anchor="ctr"/>
          <a:lstStyle>
            <a:lvl1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1pPr>
            <a:lvl2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2pPr>
            <a:lvl3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3pPr>
            <a:lvl4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4pPr>
            <a:lvl5pPr marL="0" indent="0" defTabSz="685800">
              <a:lnSpc>
                <a:spcPct val="100000"/>
              </a:lnSpc>
              <a:spcBef>
                <a:spcPts val="700"/>
              </a:spcBef>
              <a:buClrTx/>
              <a:buSzTx/>
              <a:buFontTx/>
              <a:buNone/>
              <a:defRPr sz="48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8476" t="9820" r="17714" b="7047"/>
          <a:stretch>
            <a:fillRect/>
          </a:stretch>
        </p:blipFill>
        <p:spPr>
          <a:xfrm>
            <a:off x="7990633" y="123761"/>
            <a:ext cx="1049433" cy="76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40096" t="43175" r="39428" b="42264"/>
          <a:stretch>
            <a:fillRect/>
          </a:stretch>
        </p:blipFill>
        <p:spPr>
          <a:xfrm>
            <a:off x="8166603" y="4590953"/>
            <a:ext cx="873463" cy="34938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0" y="463264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6858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13101" t="39200" r="35583" b="9485"/>
          <a:stretch>
            <a:fillRect/>
          </a:stretch>
        </p:blipFill>
        <p:spPr>
          <a:xfrm>
            <a:off x="-1" y="-2"/>
            <a:ext cx="9144003" cy="5143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26459" t="22737" r="19947" b="23669"/>
          <a:stretch>
            <a:fillRect/>
          </a:stretch>
        </p:blipFill>
        <p:spPr>
          <a:xfrm>
            <a:off x="0" y="-1"/>
            <a:ext cx="9144000" cy="51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8061" t="4302" r="21561" b="25320"/>
          <a:stretch>
            <a:fillRect/>
          </a:stretch>
        </p:blipFill>
        <p:spPr>
          <a:xfrm>
            <a:off x="-1" y="-3"/>
            <a:ext cx="9144002" cy="5143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rcRect l="18476" t="9820" r="17714" b="7047"/>
          <a:stretch>
            <a:fillRect/>
          </a:stretch>
        </p:blipFill>
        <p:spPr>
          <a:xfrm>
            <a:off x="2049523" y="530251"/>
            <a:ext cx="4822104" cy="3533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rcRect l="40096" t="43175" r="39428" b="42264"/>
          <a:stretch>
            <a:fillRect/>
          </a:stretch>
        </p:blipFill>
        <p:spPr>
          <a:xfrm>
            <a:off x="3879286" y="4435118"/>
            <a:ext cx="1162579" cy="465034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9220" y="463264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6858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 defTabSz="914400">
              <a:defRPr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1pPr>
      <a:lvl2pPr marL="1005114" marR="0" indent="-408213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Arial"/>
        <a:buChar char="■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Arial"/>
        <a:buChar char="●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ts val="1800"/>
        <a:buFont typeface="Arial"/>
        <a:buChar char="○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5pPr>
      <a:lvl6pPr marL="1951891" marR="0" indent="-237391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6pPr>
      <a:lvl7pPr marL="2294791" marR="0" indent="-237391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7pPr>
      <a:lvl8pPr marL="2637691" marR="0" indent="-237391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8pPr>
      <a:lvl9pPr marL="2980591" marR="0" indent="-237391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95959"/>
        </a:buClr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59595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"/>
          <p:cNvSpPr txBox="1">
            <a:spLocks noGrp="1"/>
          </p:cNvSpPr>
          <p:nvPr>
            <p:ph type="subTitle" sz="quarter" idx="1"/>
          </p:nvPr>
        </p:nvSpPr>
        <p:spPr>
          <a:xfrm>
            <a:off x="-6989" y="3375017"/>
            <a:ext cx="7938009" cy="739784"/>
          </a:xfrm>
          <a:prstGeom prst="rect">
            <a:avLst/>
          </a:prstGeom>
          <a:solidFill>
            <a:srgbClr val="04182D">
              <a:alpha val="35000"/>
            </a:srgbClr>
          </a:solidFill>
        </p:spPr>
        <p:txBody>
          <a:bodyPr anchor="t"/>
          <a:lstStyle>
            <a:lvl1pPr defTabSz="253470">
              <a:lnSpc>
                <a:spcPts val="4700"/>
              </a:lnSpc>
              <a:spcBef>
                <a:spcPts val="0"/>
              </a:spcBef>
              <a:defRPr sz="1782">
                <a:solidFill>
                  <a:srgbClr val="FFFFFF"/>
                </a:solidFill>
              </a:defRPr>
            </a:lvl1pPr>
          </a:lstStyle>
          <a:p>
            <a:r>
              <a:rPr dirty="0"/>
              <a:t>How to Build Authentic Evangelism Programs for Open Source Projects </a:t>
            </a:r>
          </a:p>
        </p:txBody>
      </p:sp>
      <p:sp>
        <p:nvSpPr>
          <p:cNvPr id="73" name="Text Placeholder 5"/>
          <p:cNvSpPr/>
          <p:nvPr/>
        </p:nvSpPr>
        <p:spPr>
          <a:xfrm>
            <a:off x="-6989" y="2069774"/>
            <a:ext cx="7213332" cy="13213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defTabSz="665226">
              <a:spcBef>
                <a:spcPts val="600"/>
              </a:spcBef>
              <a:defRPr sz="4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Anti-Marketing Marketing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6"/>
          <p:cNvSpPr txBox="1">
            <a:spLocks noGrp="1"/>
          </p:cNvSpPr>
          <p:nvPr>
            <p:ph type="title"/>
          </p:nvPr>
        </p:nvSpPr>
        <p:spPr>
          <a:xfrm>
            <a:off x="273050" y="307910"/>
            <a:ext cx="7886700" cy="585848"/>
          </a:xfrm>
          <a:prstGeom prst="rect">
            <a:avLst/>
          </a:prstGeom>
        </p:spPr>
        <p:txBody>
          <a:bodyPr/>
          <a:lstStyle/>
          <a:p>
            <a:r>
              <a:rPr dirty="0"/>
              <a:t>Your OSS Marketing Mavens</a:t>
            </a:r>
          </a:p>
        </p:txBody>
      </p:sp>
      <p:sp>
        <p:nvSpPr>
          <p:cNvPr id="76" name="Google Shape;62;p14"/>
          <p:cNvSpPr txBox="1"/>
          <p:nvPr/>
        </p:nvSpPr>
        <p:spPr>
          <a:xfrm>
            <a:off x="2083355" y="4119327"/>
            <a:ext cx="1790402" cy="55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@</a:t>
            </a:r>
            <a:r>
              <a:rPr sz="1200" dirty="0" err="1"/>
              <a:t>FunnelFiasco</a:t>
            </a:r>
            <a:endParaRPr sz="1200" dirty="0"/>
          </a:p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Red Hat</a:t>
            </a:r>
          </a:p>
        </p:txBody>
      </p:sp>
      <p:sp>
        <p:nvSpPr>
          <p:cNvPr id="77" name="Google Shape;63;p14"/>
          <p:cNvSpPr txBox="1"/>
          <p:nvPr/>
        </p:nvSpPr>
        <p:spPr>
          <a:xfrm>
            <a:off x="3723690" y="2763870"/>
            <a:ext cx="1701002" cy="55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@</a:t>
            </a:r>
            <a:r>
              <a:rPr sz="1200" dirty="0" err="1"/>
              <a:t>Jen_L_Gray</a:t>
            </a:r>
            <a:endParaRPr sz="1200" dirty="0"/>
          </a:p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Adobe</a:t>
            </a:r>
          </a:p>
        </p:txBody>
      </p:sp>
      <p:sp>
        <p:nvSpPr>
          <p:cNvPr id="78" name="Google Shape;64;p14"/>
          <p:cNvSpPr txBox="1"/>
          <p:nvPr/>
        </p:nvSpPr>
        <p:spPr>
          <a:xfrm>
            <a:off x="498659" y="2786520"/>
            <a:ext cx="1790401" cy="55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@</a:t>
            </a:r>
            <a:r>
              <a:rPr sz="1200" dirty="0" err="1"/>
              <a:t>kamcmahon</a:t>
            </a:r>
            <a:endParaRPr sz="1200" dirty="0"/>
          </a:p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Cloud Foundry</a:t>
            </a:r>
          </a:p>
        </p:txBody>
      </p:sp>
      <p:sp>
        <p:nvSpPr>
          <p:cNvPr id="79" name="Google Shape;65;p14"/>
          <p:cNvSpPr txBox="1"/>
          <p:nvPr/>
        </p:nvSpPr>
        <p:spPr>
          <a:xfrm>
            <a:off x="5275031" y="4158739"/>
            <a:ext cx="1790402" cy="55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@</a:t>
            </a:r>
            <a:r>
              <a:rPr sz="1200" dirty="0" err="1"/>
              <a:t>jenlankford</a:t>
            </a:r>
            <a:endParaRPr sz="1200" dirty="0"/>
          </a:p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AnyContext</a:t>
            </a:r>
            <a:endParaRPr sz="12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Google Shape;66;p14"/>
          <p:cNvSpPr txBox="1"/>
          <p:nvPr/>
        </p:nvSpPr>
        <p:spPr>
          <a:xfrm>
            <a:off x="6821924" y="2786520"/>
            <a:ext cx="1917002" cy="553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@</a:t>
            </a:r>
            <a:r>
              <a:rPr sz="1200" dirty="0" err="1"/>
              <a:t>amanda_katona</a:t>
            </a:r>
            <a:endParaRPr sz="1200" dirty="0"/>
          </a:p>
          <a:p>
            <a:pPr algn="ctr" defTabSz="914400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sz="12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VMware</a:t>
            </a:r>
          </a:p>
        </p:txBody>
      </p:sp>
      <p:pic>
        <p:nvPicPr>
          <p:cNvPr id="81" name="Google Shape;67;p14" descr="Google Shape;67;p14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526261" y="2856075"/>
            <a:ext cx="1275256" cy="1275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2" name="Google Shape;68;p14" descr="Google Shape;68;p14"/>
          <p:cNvPicPr>
            <a:picLocks noChangeAspect="1"/>
          </p:cNvPicPr>
          <p:nvPr/>
        </p:nvPicPr>
        <p:blipFill>
          <a:blip r:embed="rId3">
            <a:extLst/>
          </a:blip>
          <a:srcRect l="7028" r="2397"/>
          <a:stretch>
            <a:fillRect/>
          </a:stretch>
        </p:blipFill>
        <p:spPr>
          <a:xfrm>
            <a:off x="3949418" y="1503153"/>
            <a:ext cx="1242216" cy="12752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5"/>
                  <a:pt x="0" y="10800"/>
                </a:cubicBezTo>
                <a:cubicBezTo>
                  <a:pt x="0" y="16765"/>
                  <a:pt x="4838" y="21600"/>
                  <a:pt x="10803" y="21600"/>
                </a:cubicBezTo>
                <a:cubicBezTo>
                  <a:pt x="16768" y="21600"/>
                  <a:pt x="21600" y="16765"/>
                  <a:pt x="21600" y="10800"/>
                </a:cubicBezTo>
                <a:cubicBezTo>
                  <a:pt x="21600" y="4835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Google Shape;69;p14" descr="Google Shape;69;p14"/>
          <p:cNvPicPr>
            <a:picLocks noChangeAspect="1"/>
          </p:cNvPicPr>
          <p:nvPr/>
        </p:nvPicPr>
        <p:blipFill>
          <a:blip r:embed="rId4">
            <a:extLst/>
          </a:blip>
          <a:srcRect r="6"/>
          <a:stretch>
            <a:fillRect/>
          </a:stretch>
        </p:blipFill>
        <p:spPr>
          <a:xfrm>
            <a:off x="2366470" y="2863030"/>
            <a:ext cx="1242216" cy="1248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4"/>
                  <a:pt x="0" y="10797"/>
                </a:cubicBezTo>
                <a:cubicBezTo>
                  <a:pt x="0" y="16760"/>
                  <a:pt x="4838" y="21600"/>
                  <a:pt x="10803" y="21600"/>
                </a:cubicBezTo>
                <a:cubicBezTo>
                  <a:pt x="16768" y="21600"/>
                  <a:pt x="21600" y="16760"/>
                  <a:pt x="21600" y="10797"/>
                </a:cubicBezTo>
                <a:cubicBezTo>
                  <a:pt x="21600" y="4834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Google Shape;70;p14" descr="Google Shape;70;p14"/>
          <p:cNvPicPr>
            <a:picLocks noChangeAspect="1"/>
          </p:cNvPicPr>
          <p:nvPr/>
        </p:nvPicPr>
        <p:blipFill>
          <a:blip r:embed="rId5">
            <a:extLst/>
          </a:blip>
          <a:srcRect t="6803" r="2578"/>
          <a:stretch>
            <a:fillRect/>
          </a:stretch>
        </p:blipFill>
        <p:spPr>
          <a:xfrm>
            <a:off x="769073" y="1497362"/>
            <a:ext cx="1242217" cy="128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3"/>
                  <a:pt x="0" y="10797"/>
                </a:cubicBezTo>
                <a:cubicBezTo>
                  <a:pt x="0" y="16762"/>
                  <a:pt x="4838" y="21600"/>
                  <a:pt x="10803" y="21600"/>
                </a:cubicBezTo>
                <a:cubicBezTo>
                  <a:pt x="16768" y="21600"/>
                  <a:pt x="21600" y="16762"/>
                  <a:pt x="21600" y="10797"/>
                </a:cubicBezTo>
                <a:cubicBezTo>
                  <a:pt x="21600" y="4833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Google Shape;71;p14" descr="Google Shape;71;p14"/>
          <p:cNvPicPr>
            <a:picLocks noChangeAspect="1"/>
          </p:cNvPicPr>
          <p:nvPr/>
        </p:nvPicPr>
        <p:blipFill>
          <a:blip r:embed="rId6">
            <a:extLst/>
          </a:blip>
          <a:srcRect r="6" b="6"/>
          <a:stretch>
            <a:fillRect/>
          </a:stretch>
        </p:blipFill>
        <p:spPr>
          <a:xfrm>
            <a:off x="7155640" y="1516895"/>
            <a:ext cx="1242216" cy="1242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3" y="0"/>
                </a:moveTo>
                <a:cubicBezTo>
                  <a:pt x="4838" y="0"/>
                  <a:pt x="0" y="4838"/>
                  <a:pt x="0" y="10803"/>
                </a:cubicBezTo>
                <a:cubicBezTo>
                  <a:pt x="0" y="16768"/>
                  <a:pt x="4838" y="21600"/>
                  <a:pt x="10803" y="21600"/>
                </a:cubicBezTo>
                <a:cubicBezTo>
                  <a:pt x="16768" y="21600"/>
                  <a:pt x="21600" y="16768"/>
                  <a:pt x="21600" y="10803"/>
                </a:cubicBezTo>
                <a:cubicBezTo>
                  <a:pt x="21600" y="4838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akeaways: Marketing Your OSS Proje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Takeaways: Marketing Your OSS Project</a:t>
            </a:r>
          </a:p>
        </p:txBody>
      </p:sp>
      <p:sp>
        <p:nvSpPr>
          <p:cNvPr id="88" name="@kamcmahon    @Jen_L_Gray      @amanda_katona      @jenlankford      @funnelfiasco"/>
          <p:cNvSpPr txBox="1"/>
          <p:nvPr/>
        </p:nvSpPr>
        <p:spPr>
          <a:xfrm>
            <a:off x="1768216" y="4720591"/>
            <a:ext cx="5629101" cy="292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rPr dirty="0"/>
              <a:t>@</a:t>
            </a:r>
            <a:r>
              <a:rPr dirty="0" err="1"/>
              <a:t>kamcmahon</a:t>
            </a:r>
            <a:r>
              <a:rPr lang="en-US" dirty="0"/>
              <a:t>   </a:t>
            </a:r>
            <a:r>
              <a:rPr dirty="0"/>
              <a:t>@</a:t>
            </a:r>
            <a:r>
              <a:rPr dirty="0" err="1"/>
              <a:t>jenlankford</a:t>
            </a:r>
            <a:r>
              <a:rPr lang="en-US" dirty="0"/>
              <a:t>   @</a:t>
            </a:r>
            <a:r>
              <a:rPr lang="en-US" dirty="0" err="1"/>
              <a:t>amanda_katona</a:t>
            </a:r>
            <a:r>
              <a:rPr lang="en-US" dirty="0"/>
              <a:t>  </a:t>
            </a:r>
            <a:r>
              <a:rPr dirty="0"/>
              <a:t>@</a:t>
            </a:r>
            <a:r>
              <a:rPr dirty="0" err="1"/>
              <a:t>funnelfiasco</a:t>
            </a:r>
            <a:r>
              <a:rPr lang="en-US" dirty="0"/>
              <a:t>  @</a:t>
            </a:r>
            <a:r>
              <a:rPr lang="en-US" dirty="0" err="1"/>
              <a:t>Jen_L_Gray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89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1512" y="1146918"/>
            <a:ext cx="1862226" cy="1392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2.png" descr="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643" y="1187351"/>
            <a:ext cx="1962019" cy="131205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traight Connector 12"/>
          <p:cNvSpPr/>
          <p:nvPr/>
        </p:nvSpPr>
        <p:spPr>
          <a:xfrm flipH="1">
            <a:off x="4579796" y="1181586"/>
            <a:ext cx="1" cy="3457221"/>
          </a:xfrm>
          <a:prstGeom prst="line">
            <a:avLst/>
          </a:prstGeom>
          <a:ln w="12700">
            <a:solidFill>
              <a:srgbClr val="53535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" name="Speak human! Define the business value. Know your audience. Differentiate."/>
          <p:cNvSpPr txBox="1"/>
          <p:nvPr/>
        </p:nvSpPr>
        <p:spPr>
          <a:xfrm>
            <a:off x="2183069" y="1146918"/>
            <a:ext cx="2314254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Speak human! Know your audience. Differentiate. </a:t>
            </a:r>
          </a:p>
        </p:txBody>
      </p:sp>
      <p:sp>
        <p:nvSpPr>
          <p:cNvPr id="93" name="Focus on usable technical content. Ie awesome docs, demos, blog posts, videos…."/>
          <p:cNvSpPr txBox="1"/>
          <p:nvPr/>
        </p:nvSpPr>
        <p:spPr>
          <a:xfrm>
            <a:off x="209904" y="3568437"/>
            <a:ext cx="333723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Focus on usable technical content</a:t>
            </a:r>
            <a:r>
              <a:rPr lang="en-US" dirty="0"/>
              <a:t> - </a:t>
            </a:r>
            <a:r>
              <a:rPr dirty="0"/>
              <a:t>awesome docs, demos, blog posts, videos….</a:t>
            </a:r>
          </a:p>
        </p:txBody>
      </p:sp>
      <p:sp>
        <p:nvSpPr>
          <p:cNvPr id="94" name="Be active across all social channels"/>
          <p:cNvSpPr txBox="1"/>
          <p:nvPr/>
        </p:nvSpPr>
        <p:spPr>
          <a:xfrm>
            <a:off x="105870" y="2714201"/>
            <a:ext cx="2107564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Be active across all social channels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5" name="Talk to companies with open source offices – they are your resource."/>
          <p:cNvSpPr txBox="1"/>
          <p:nvPr/>
        </p:nvSpPr>
        <p:spPr>
          <a:xfrm>
            <a:off x="2198658" y="1668130"/>
            <a:ext cx="178438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1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1400" dirty="0"/>
              <a:t>Talk to </a:t>
            </a:r>
            <a:r>
              <a:rPr lang="en-US" sz="1400" dirty="0"/>
              <a:t>the people in the</a:t>
            </a:r>
            <a:r>
              <a:rPr sz="1400" dirty="0"/>
              <a:t> open source offices – they are </a:t>
            </a:r>
            <a:r>
              <a:rPr lang="en-US" sz="1400" dirty="0"/>
              <a:t>a</a:t>
            </a:r>
            <a:r>
              <a:rPr sz="1400" dirty="0"/>
              <a:t> resource.</a:t>
            </a:r>
          </a:p>
        </p:txBody>
      </p:sp>
      <p:sp>
        <p:nvSpPr>
          <p:cNvPr id="96" name="Stay consistent. It’s a journey, not a one-and-done."/>
          <p:cNvSpPr txBox="1"/>
          <p:nvPr/>
        </p:nvSpPr>
        <p:spPr>
          <a:xfrm>
            <a:off x="330419" y="4011062"/>
            <a:ext cx="3780450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Stay consistent. </a:t>
            </a:r>
            <a:endParaRPr lang="en-US" dirty="0"/>
          </a:p>
          <a:p>
            <a:r>
              <a:rPr dirty="0"/>
              <a:t>It’s a journey, not a one-and-done.</a:t>
            </a:r>
          </a:p>
        </p:txBody>
      </p:sp>
      <p:sp>
        <p:nvSpPr>
          <p:cNvPr id="97" name="Underestimate the power of partner integrations and end user content!"/>
          <p:cNvSpPr txBox="1"/>
          <p:nvPr/>
        </p:nvSpPr>
        <p:spPr>
          <a:xfrm>
            <a:off x="4607438" y="1196796"/>
            <a:ext cx="2440817" cy="692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Underestimate the power of partner integrations and end user content!</a:t>
            </a:r>
          </a:p>
        </p:txBody>
      </p:sp>
      <p:sp>
        <p:nvSpPr>
          <p:cNvPr id="98" name="Assume that technical excellence is enough"/>
          <p:cNvSpPr txBox="1"/>
          <p:nvPr/>
        </p:nvSpPr>
        <p:spPr>
          <a:xfrm>
            <a:off x="6701986" y="2714201"/>
            <a:ext cx="2210909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Assume that technical excellence is enough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99" name="Be inauthentic… or be “faux-pensource”"/>
          <p:cNvSpPr txBox="1"/>
          <p:nvPr/>
        </p:nvSpPr>
        <p:spPr>
          <a:xfrm>
            <a:off x="4752656" y="1976070"/>
            <a:ext cx="221455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Be inauthentic… or be “faux-</a:t>
            </a:r>
            <a:r>
              <a:rPr dirty="0" err="1"/>
              <a:t>pensource</a:t>
            </a:r>
            <a:r>
              <a:rPr dirty="0"/>
              <a:t>”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00" name="Sabotage yourself by…"/>
          <p:cNvSpPr txBox="1"/>
          <p:nvPr/>
        </p:nvSpPr>
        <p:spPr>
          <a:xfrm>
            <a:off x="4662270" y="2731980"/>
            <a:ext cx="1784384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100">
                <a:latin typeface="Geneva"/>
                <a:ea typeface="Geneva"/>
                <a:cs typeface="Geneva"/>
                <a:sym typeface="Geneva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Sabotage yourself by</a:t>
            </a:r>
          </a:p>
          <a:p>
            <a:pPr algn="ctr">
              <a:defRPr sz="1100">
                <a:latin typeface="Geneva"/>
                <a:ea typeface="Geneva"/>
                <a:cs typeface="Geneva"/>
                <a:sym typeface="Geneva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co-opting holidays,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using 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olitical slogans, or 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patently offensive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ount on that ”one” article taking your project viral"/>
          <p:cNvSpPr txBox="1"/>
          <p:nvPr/>
        </p:nvSpPr>
        <p:spPr>
          <a:xfrm>
            <a:off x="4820724" y="3670131"/>
            <a:ext cx="2478849" cy="49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/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Count on that ”one” article taking your project viral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Forget to ask for help!"/>
          <p:cNvSpPr txBox="1"/>
          <p:nvPr/>
        </p:nvSpPr>
        <p:spPr>
          <a:xfrm>
            <a:off x="5362913" y="4231045"/>
            <a:ext cx="278697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6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Don’t f</a:t>
            </a:r>
            <a:r>
              <a:rPr dirty="0"/>
              <a:t>orget to ask for help!</a:t>
            </a:r>
          </a:p>
        </p:txBody>
      </p:sp>
      <p:sp>
        <p:nvSpPr>
          <p:cNvPr id="103" name="Confuse traditional marketing with Open Source marketing"/>
          <p:cNvSpPr txBox="1"/>
          <p:nvPr/>
        </p:nvSpPr>
        <p:spPr>
          <a:xfrm>
            <a:off x="7141512" y="3432347"/>
            <a:ext cx="175461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Confuse traditional marketing with Open Source marketing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E39D9-BA9B-DB46-916B-7584E596FF79}"/>
              </a:ext>
            </a:extLst>
          </p:cNvPr>
          <p:cNvSpPr txBox="1"/>
          <p:nvPr/>
        </p:nvSpPr>
        <p:spPr>
          <a:xfrm>
            <a:off x="2573368" y="2661946"/>
            <a:ext cx="185701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Know your influencers and champions. Share. They can help scale your project’s marketing.</a:t>
            </a:r>
          </a:p>
        </p:txBody>
      </p:sp>
    </p:spTree>
    <p:extLst>
      <p:ext uri="{BB962C8B-B14F-4D97-AF65-F5344CB8AC3E}">
        <p14:creationId xmlns:p14="http://schemas.microsoft.com/office/powerpoint/2010/main" val="30521580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206</Words>
  <Application>Microsoft Macintosh PowerPoint</Application>
  <PresentationFormat>On-screen Show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PowerPoint Presentation</vt:lpstr>
      <vt:lpstr>Your OSS Marketing Mavens</vt:lpstr>
      <vt:lpstr>Takeaways: Marketing Your OSS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</cp:revision>
  <dcterms:modified xsi:type="dcterms:W3CDTF">2019-03-11T12:53:16Z</dcterms:modified>
</cp:coreProperties>
</file>